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e1019e97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e1019e9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 ФОТО- ФОНТАН ТРЕВИ В РИМЕ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e1019e97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e1019e97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 XVII века духовная вокальная музыка не предполагала выразительности.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Барокко заложило основу горизонтального взаимодействия автора и слушателя: чувства выражаются открыто, через музыку.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популярность трубы и скрипки.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появляется опера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Теперь можно грустить и радоваться : появление мажорно-минорной системы тональностей.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без него бы не было никакого слэма: В эпоху барокко возник концерт.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До эпохи барокко большая часть музыки была вокальной музыкой для литургий. Композиторы новой эпохи по-прежнему приветствовали хоралы, кантаты и оперы, но и уделяли много времени инструментальной музыке.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Барокко подарил нам Вивальди, который создал более 500 инструментальных концертов, включая знаменитые “времена года”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1300">
                <a:solidFill>
                  <a:srgbClr val="4C4C4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аккорд — одновременное воспроизведение нескольких звуков, а не последо­ва­тель­ность отдельных нот — становится главным строи­тельным материалом музыки. Рамо выстраи­вает иерархию аккордов, расположенных на разных ступенях (опорных точках) гаммы и называет их функциями: тоникой (основной тон), субдоминантой и доминантой. Отныне отношения (или тяготения) между функциями составляют суть музыкальной речи — они выполняют в музыке роль, сравнимую с риторикой: тоника — основная мысль; доми­нанта и субдоминанта — ее рассмотрение с разных сто­рон; и снова утверждение — тоника. Характерный пример — «три блатных аккорда» в «Мурке».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1300">
                <a:solidFill>
                  <a:srgbClr val="4C4C4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появляется симфония Меняется и инструментальный состав: к струнному оркестру добавляются духовые инструменты . Такие сочинения мы можем видеть, например, у Джованни Саммартини в 1730-е годы, а с конца XVIII века симфония надолго стано­вится главным жанром инструментальной музыки. С конца XVII века итальянская увертюра сочинялась по плану: быстрый раздел — медленный — быстрый . Эти разделы, со временем ставшие самостоя­тельными, и лежат в основе симфонии. </a:t>
            </a:r>
            <a:endParaRPr sz="1300">
              <a:solidFill>
                <a:srgbClr val="4C4C4C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e1019e97a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e1019e9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e1019e97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e1019e97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e253ca225_1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e253ca225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e1019e97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e1019e9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нарядный головной убор, шлем&#10;&#10;Автоматически созданное описание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82000" y="-54980"/>
            <a:ext cx="16422802" cy="6967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4206240" y="1152843"/>
            <a:ext cx="7594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Calibri"/>
              <a:buNone/>
              <a:defRPr b="1"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206240" y="3632518"/>
            <a:ext cx="7594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2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6" name="Google Shape;96;p14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нарядный головной убор, шлем&#10;&#10;Автоматически созданное описание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020400" y="0"/>
            <a:ext cx="16422802" cy="6967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2346960" y="365125"/>
            <a:ext cx="9006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2346960" y="1825625"/>
            <a:ext cx="9006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/>
          <p:nvPr>
            <p:ph idx="2" type="chart"/>
          </p:nvPr>
        </p:nvSpPr>
        <p:spPr>
          <a:xfrm>
            <a:off x="838200" y="1863725"/>
            <a:ext cx="10515600" cy="3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483" y="4797245"/>
            <a:ext cx="4275723" cy="28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1342E"/>
              </a:buClr>
              <a:buSzPts val="4400"/>
              <a:buFont typeface="Calibri"/>
              <a:buNone/>
              <a:defRPr b="1">
                <a:solidFill>
                  <a:srgbClr val="4134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>
            <p:ph idx="2" type="pic"/>
          </p:nvPr>
        </p:nvSpPr>
        <p:spPr>
          <a:xfrm>
            <a:off x="4918878" y="2199171"/>
            <a:ext cx="2841900" cy="29517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/>
          <p:nvPr>
            <p:ph idx="3" type="pic"/>
          </p:nvPr>
        </p:nvSpPr>
        <p:spPr>
          <a:xfrm>
            <a:off x="8373135" y="2199171"/>
            <a:ext cx="2841900" cy="29517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4" type="pic"/>
          </p:nvPr>
        </p:nvSpPr>
        <p:spPr>
          <a:xfrm>
            <a:off x="1464621" y="2199171"/>
            <a:ext cx="2841900" cy="29517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1464621" y="5342380"/>
            <a:ext cx="28419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5" type="body"/>
          </p:nvPr>
        </p:nvSpPr>
        <p:spPr>
          <a:xfrm>
            <a:off x="4909840" y="5342380"/>
            <a:ext cx="28419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6" type="body"/>
          </p:nvPr>
        </p:nvSpPr>
        <p:spPr>
          <a:xfrm>
            <a:off x="8355059" y="5342380"/>
            <a:ext cx="28419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03384" y="2008676"/>
            <a:ext cx="7268309" cy="48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799384" y="1825626"/>
            <a:ext cx="4554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6799384" y="3344498"/>
            <a:ext cx="4554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6799383" y="4863370"/>
            <a:ext cx="4554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838202" y="1858104"/>
            <a:ext cx="52578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нарядный головной убор, шлем&#10;&#10;Автоматически созданное описание"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30669" y="-1209956"/>
            <a:ext cx="19422669" cy="82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5537200" y="365125"/>
            <a:ext cx="581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2" type="pic"/>
          </p:nvPr>
        </p:nvSpPr>
        <p:spPr>
          <a:xfrm>
            <a:off x="0" y="0"/>
            <a:ext cx="4698900" cy="7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096000" y="1990725"/>
            <a:ext cx="52578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6096000" y="3201193"/>
            <a:ext cx="52578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4" type="body"/>
          </p:nvPr>
        </p:nvSpPr>
        <p:spPr>
          <a:xfrm>
            <a:off x="6096000" y="4411663"/>
            <a:ext cx="52578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5" type="body"/>
          </p:nvPr>
        </p:nvSpPr>
        <p:spPr>
          <a:xfrm>
            <a:off x="6096000" y="5622133"/>
            <a:ext cx="52578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s://presentation-creation.ru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4000" y="367393"/>
            <a:ext cx="757762" cy="75776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ctrTitle"/>
          </p:nvPr>
        </p:nvSpPr>
        <p:spPr>
          <a:xfrm>
            <a:off x="5287590" y="2106143"/>
            <a:ext cx="7594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Calibri"/>
              <a:buNone/>
            </a:pPr>
            <a:r>
              <a:rPr lang="en-US"/>
              <a:t>ИСКУССТВО БАРОККО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4294967295" type="title"/>
          </p:nvPr>
        </p:nvSpPr>
        <p:spPr>
          <a:xfrm>
            <a:off x="0" y="184425"/>
            <a:ext cx="12192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0" lvl="0" marL="457200" rtl="0" algn="ctr">
              <a:spcBef>
                <a:spcPts val="0"/>
              </a:spcBef>
              <a:spcAft>
                <a:spcPts val="0"/>
              </a:spcAft>
              <a:buSzPts val="4400"/>
              <a:buFont typeface="Montserrat"/>
              <a:buAutoNum type="arabicPeriod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БАРОККО- АРХИТЕКТУРНЫЙ ПАНК XVII ВЕКА.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4685100" y="1869838"/>
            <a:ext cx="2821800" cy="7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выгнутые и вогнутые фасады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4327050" y="2812075"/>
            <a:ext cx="3537900" cy="7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сложные пространственные </a:t>
            </a:r>
            <a:r>
              <a:rPr lang="en-US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эффекты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596000" y="3754275"/>
            <a:ext cx="3000000" cy="44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пластические иллюзии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2870" y="3275750"/>
            <a:ext cx="5173096" cy="37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4596000" y="4386525"/>
            <a:ext cx="3000000" cy="44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разорванные фронтоны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596000" y="5018775"/>
            <a:ext cx="3000000" cy="7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полихромные цветовые решения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596000" y="5934225"/>
            <a:ext cx="3000000" cy="7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пышный скульптурный декор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1700" y="4185375"/>
            <a:ext cx="3764400" cy="25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0549" y="1002750"/>
            <a:ext cx="2286701" cy="29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idx="4294967295" type="title"/>
          </p:nvPr>
        </p:nvSpPr>
        <p:spPr>
          <a:xfrm>
            <a:off x="571498" y="209000"/>
            <a:ext cx="11049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2. МУЗЫКАЛЬНАЯ ЧУВСТВЕННОСТЬ БАРОККО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50" y="1659547"/>
            <a:ext cx="777825" cy="7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2169575" y="1889300"/>
            <a:ext cx="882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появление мажорно-минорной системы тональностей. 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50" y="3571609"/>
            <a:ext cx="777825" cy="7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50" y="5355209"/>
            <a:ext cx="777825" cy="7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50" y="2597883"/>
            <a:ext cx="777825" cy="77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50" y="4438870"/>
            <a:ext cx="777825" cy="7778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2169575" y="2619800"/>
            <a:ext cx="95397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без него бы не было никакого слэма: В эпоху барокко возник концерт.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2169575" y="3722013"/>
            <a:ext cx="900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руки на клавиши: 1709 год - изобретение фортепиано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2169575" y="4589275"/>
            <a:ext cx="733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аккорд становится главным инструментом музыки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2169575" y="5513275"/>
            <a:ext cx="854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Возникает главный жанр инструментальной музыки — симфония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idx="4294967295" type="title"/>
          </p:nvPr>
        </p:nvSpPr>
        <p:spPr>
          <a:xfrm>
            <a:off x="0" y="287900"/>
            <a:ext cx="12192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Montserrat"/>
                <a:ea typeface="Montserrat"/>
                <a:cs typeface="Montserrat"/>
                <a:sym typeface="Montserrat"/>
              </a:rPr>
              <a:t>3. ЖИВОПИСЬ БАРОККО. КРАСОТА В ВООБРАЖЕНИИ 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1"/>
          <p:cNvSpPr txBox="1"/>
          <p:nvPr>
            <p:ph idx="4294967295" type="body"/>
          </p:nvPr>
        </p:nvSpPr>
        <p:spPr>
          <a:xfrm>
            <a:off x="8506675" y="2239675"/>
            <a:ext cx="3552600" cy="422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-34171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-"/>
            </a:pPr>
            <a:r>
              <a:rPr b="1" lang="en-US" sz="2544">
                <a:latin typeface="Montserrat"/>
                <a:ea typeface="Montserrat"/>
                <a:cs typeface="Montserrat"/>
                <a:sym typeface="Montserrat"/>
              </a:rPr>
              <a:t>АНТРОПОЦЕНТРИЗМ</a:t>
            </a:r>
            <a:endParaRPr b="1" sz="254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44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544">
              <a:latin typeface="Montserrat"/>
              <a:ea typeface="Montserrat"/>
              <a:cs typeface="Montserrat"/>
              <a:sym typeface="Montserrat"/>
            </a:endParaRPr>
          </a:p>
          <a:p>
            <a:pPr indent="-341711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-"/>
            </a:pPr>
            <a:r>
              <a:rPr b="1" lang="en-US" sz="2544">
                <a:latin typeface="Montserrat"/>
                <a:ea typeface="Montserrat"/>
                <a:cs typeface="Montserrat"/>
                <a:sym typeface="Montserrat"/>
              </a:rPr>
              <a:t>РЕАЛИЗМ</a:t>
            </a:r>
            <a:endParaRPr b="1" sz="254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44">
              <a:latin typeface="Montserrat"/>
              <a:ea typeface="Montserrat"/>
              <a:cs typeface="Montserrat"/>
              <a:sym typeface="Montserrat"/>
            </a:endParaRPr>
          </a:p>
          <a:p>
            <a:pPr indent="-341711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-"/>
            </a:pPr>
            <a:r>
              <a:rPr b="1" lang="en-US" sz="2544">
                <a:latin typeface="Montserrat"/>
                <a:ea typeface="Montserrat"/>
                <a:cs typeface="Montserrat"/>
                <a:sym typeface="Montserrat"/>
              </a:rPr>
              <a:t>ДИНАМИЧНОСТЬ</a:t>
            </a:r>
            <a:endParaRPr b="1" sz="254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44">
              <a:latin typeface="Montserrat"/>
              <a:ea typeface="Montserrat"/>
              <a:cs typeface="Montserrat"/>
              <a:sym typeface="Montserrat"/>
            </a:endParaRPr>
          </a:p>
          <a:p>
            <a:pPr indent="-341711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-"/>
            </a:pPr>
            <a:r>
              <a:rPr b="1" lang="en-US" sz="2544">
                <a:latin typeface="Montserrat"/>
                <a:ea typeface="Montserrat"/>
                <a:cs typeface="Montserrat"/>
                <a:sym typeface="Montserrat"/>
              </a:rPr>
              <a:t>ЭМОЦИОНАЛЬНОСТЬ</a:t>
            </a:r>
            <a:endParaRPr b="1" sz="254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44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544">
              <a:latin typeface="Montserrat"/>
              <a:ea typeface="Montserrat"/>
              <a:cs typeface="Montserrat"/>
              <a:sym typeface="Montserrat"/>
            </a:endParaRPr>
          </a:p>
          <a:p>
            <a:pPr indent="-341711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-"/>
            </a:pPr>
            <a:r>
              <a:rPr b="1" lang="en-US" sz="2544">
                <a:latin typeface="Montserrat"/>
                <a:ea typeface="Montserrat"/>
                <a:cs typeface="Montserrat"/>
                <a:sym typeface="Montserrat"/>
              </a:rPr>
              <a:t>ТЕНЕБРИЗМ</a:t>
            </a:r>
            <a:endParaRPr b="1" sz="254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313" y="2239638"/>
            <a:ext cx="4821375" cy="3774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320950" y="2014225"/>
            <a:ext cx="30000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МАСТЕРА ЭПОХИ БАРОККО: 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Караваджо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Тьеполо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братья Карраччи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Питер Пауль Рубенс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239300" y="6014000"/>
            <a:ext cx="37134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Караваджо, “Лютнист”, 1595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838200" y="2364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4. МОДНЫЙ ПРИГОВОР 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3148350" y="1704000"/>
            <a:ext cx="5895300" cy="108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господство одинаковых идеалов во всех странах Европы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3148350" y="3890763"/>
            <a:ext cx="5895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барочные цвета: черный, золотой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3148350" y="4678400"/>
            <a:ext cx="5895300" cy="66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гофрированные воротники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3148350" y="3060950"/>
            <a:ext cx="5895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украшения с жемчугом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3148350" y="5572525"/>
            <a:ext cx="5895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корсеты и широкие юбки.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9775" y="2449519"/>
            <a:ext cx="3552600" cy="440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2"/>
          <p:cNvCxnSpPr>
            <a:stCxn id="170" idx="1"/>
            <a:endCxn id="170" idx="1"/>
          </p:cNvCxnSpPr>
          <p:nvPr/>
        </p:nvCxnSpPr>
        <p:spPr>
          <a:xfrm>
            <a:off x="3148350" y="33380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1857650"/>
            <a:ext cx="3449600" cy="50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2346960" y="365125"/>
            <a:ext cx="9006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5. ЛИТЕРАТУРА БАРОККО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729250" y="1812300"/>
            <a:ext cx="4505700" cy="89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АЛЛЕГОРИИ И МЕТАФОРЫ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1729250" y="3070563"/>
            <a:ext cx="4505700" cy="64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ЭЛЕМЕНТЫ МИСТИКИ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729250" y="4073525"/>
            <a:ext cx="4505700" cy="1325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ДАЛ НАЧАЛО РОМАНТИЗМУ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МОДЕРНИЗМУ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6466850" y="1812300"/>
            <a:ext cx="5541900" cy="4093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АВТОРЫ И ПРОИЗВЕДЕНИЯ: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Джон Донн - Священные сонеты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Уильям Шекспир - Гамлет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Поэзия Жана Расина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Луис де Гонгора-и-Агорте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2346960" y="365125"/>
            <a:ext cx="9006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ИТОГ. ИДЕЙНЫЙ МРАЧНЯК.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2064600" y="1690825"/>
            <a:ext cx="96021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61538"/>
              </a:lnSpc>
              <a:spcBef>
                <a:spcPts val="50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эсхатологическое мировоззрение (мир тёмен и непонятен);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сложность, запутанность идейного содержания;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многослойные метафоры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синтетические жанры. смесь живописи и театра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основные сюжеты : сцены пыток христианских мучеников, убийства и переломные моменты в жизни святых.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Желтый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